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Revenue per occupied key (USD 850/month) sits in the middle of publicly disclosed SEA serviced apartment ADR ranges. Occupancy 78% is mid-range of disclosed 72-82% mature operator data. Sensitivity table shows contribution margin band from -3% (downside) to 35% (upside). Base case stays defensible.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Per-key fit-out at USD 9k sits at the midpoint of hospitality-tier comps in SEA (USD 8-15k). Lower than full hotel fit-out, higher than residential turnover. Numbers confirmed building-by-building during diligence. Asset facility funded per building, not pooled.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USD 1.5M sized for 18-month KL runway. Team and city ops at 43% reflects operator-heavy launch. Contingency at 10% reflects regulated, asset-adjacent first-city launch risk. Working capital buffer covers FX, payroll timing, and supply-deal earnest money. Legal/compliance line covers entity structure, IP, and KL serviced-residence licensing diligence.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Revenue calculated on average active keys (mid-year ramp), not ending keys. 2026: KL flagship opens Q3, ~3 months active in year. 2027: KL fills + SG launch H2. 2028: Jakarta launch + KL/SG mature. OpCo breakeven targeted year 4 (2029E) as second city cell contribution stacks on top of central overhead. Property contribution per building stabilizes ~18 months post-opening.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OpCo pre-seed USD 1.5M sized for 18-month runway in KL proof city. Asset/JV facility USD 3.5M funded separately, per building. The two-vehicle structure is the precondition for the round, not a post-close optimization.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Cohort estimate methodology: top-down from regional tech employer headcount across Grab, Sea, ByteDance, GoTo and regional VC portfolio companies. Bottom-up cross-check from average rotation cycle length and replacement rate. Detailed worksheet in diligence pack.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Singapore anchors verified through URA and HDB published rules. KL/Jakarta/HCMC compliance shapes confirmed per asset during diligence with local counsel. The deck distinguishes verified anchors from assumptions in the appendix.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9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35040" y="2194560"/>
            <a:ext cx="4206240" cy="4206240"/>
          </a:xfrm>
          <a:prstGeom prst="ellipse">
            <a:avLst/>
          </a:prstGeom>
          <a:solidFill>
            <a:srgbClr val="254E3A"/>
          </a:solidFill>
          <a:ln w="12700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6858000" y="2743200"/>
            <a:ext cx="2743200" cy="3200400"/>
          </a:xfrm>
          <a:prstGeom prst="ellipse">
            <a:avLst/>
          </a:prstGeom>
          <a:solidFill>
            <a:srgbClr val="0E2921"/>
          </a:solidFill>
          <a:ln w="6350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7315200" y="3108960"/>
            <a:ext cx="1828800" cy="2377440"/>
          </a:xfrm>
          <a:prstGeom prst="ellipse">
            <a:avLst/>
          </a:prstGeom>
          <a:solidFill>
            <a:srgbClr val="C66A3D">
              <a:alpha val="70000"/>
            </a:srgbClr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5029200" y="4297680"/>
            <a:ext cx="4572000" cy="137160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5120640" y="4297680"/>
            <a:ext cx="4023360" cy="0"/>
          </a:xfrm>
          <a:prstGeom prst="line">
            <a:avLst/>
          </a:prstGeom>
          <a:noFill/>
          <a:ln w="12700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457200" y="1371600"/>
            <a:ext cx="548640" cy="0"/>
          </a:xfrm>
          <a:prstGeom prst="line">
            <a:avLst/>
          </a:prstGeom>
          <a:noFill/>
          <a:ln w="12700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57200" y="4572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spc="1800" kern="0" dirty="0">
                <a:solidFill>
                  <a:srgbClr val="F6F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457200" y="1828800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Trusted homes for people</a:t>
            </a:r>
          </a:p>
        </p:txBody>
      </p:sp>
      <p:sp>
        <p:nvSpPr>
          <p:cNvPr id="10" name="Text 8"/>
          <p:cNvSpPr/>
          <p:nvPr/>
        </p:nvSpPr>
        <p:spPr>
          <a:xfrm>
            <a:off x="457200" y="2377440"/>
            <a:ext cx="5943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moving across Southeast Asia.</a:t>
            </a:r>
          </a:p>
        </p:txBody>
      </p:sp>
      <p:sp>
        <p:nvSpPr>
          <p:cNvPr id="11" name="Text 9"/>
          <p:cNvSpPr/>
          <p:nvPr/>
        </p:nvSpPr>
        <p:spPr>
          <a:xfrm>
            <a:off x="457200" y="329184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KITA gives people who move between SEA cities a reliable place to stay, starting in Kuala Lumpur.</a:t>
            </a:r>
          </a:p>
        </p:txBody>
      </p:sp>
      <p:sp>
        <p:nvSpPr>
          <p:cNvPr id="12" name="Shape 10"/>
          <p:cNvSpPr/>
          <p:nvPr/>
        </p:nvSpPr>
        <p:spPr>
          <a:xfrm>
            <a:off x="457200" y="4297680"/>
            <a:ext cx="4297680" cy="384048"/>
          </a:xfrm>
          <a:prstGeom prst="rect">
            <a:avLst/>
          </a:prstGeom>
          <a:solidFill>
            <a:srgbClr val="0E2921"/>
          </a:solidFill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457200" y="4297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COMPANY FUNDING   +   SEPARATE HOME SETUP FUNDING</a:t>
            </a:r>
          </a:p>
        </p:txBody>
      </p:sp>
      <p:sp>
        <p:nvSpPr>
          <p:cNvPr id="14" name="Text 12"/>
          <p:cNvSpPr/>
          <p:nvPr/>
        </p:nvSpPr>
        <p:spPr>
          <a:xfrm>
            <a:off x="7315200" y="480060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Investor microsite /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STRUCTURE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10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Two pools of money, one company.</a:t>
            </a:r>
          </a:p>
        </p:txBody>
      </p:sp>
      <p:sp>
        <p:nvSpPr>
          <p:cNvPr id="7" name="Shape 5"/>
          <p:cNvSpPr/>
          <p:nvPr/>
        </p:nvSpPr>
        <p:spPr>
          <a:xfrm>
            <a:off x="457200" y="1828800"/>
            <a:ext cx="4023360" cy="260604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85800" y="20116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Company money</a:t>
            </a:r>
          </a:p>
        </p:txBody>
      </p:sp>
      <p:sp>
        <p:nvSpPr>
          <p:cNvPr id="9" name="Shape 7"/>
          <p:cNvSpPr/>
          <p:nvPr/>
        </p:nvSpPr>
        <p:spPr>
          <a:xfrm>
            <a:off x="685800" y="2468880"/>
            <a:ext cx="4572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85800" y="2606040"/>
            <a:ext cx="356616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Build the KITA brand</a:t>
            </a:r>
          </a:p>
          <a:p>
            <a:r>
              <a:t>Build the booking and member system</a:t>
            </a:r>
          </a:p>
          <a:p>
            <a:r>
              <a:t>Hire the first city team</a:t>
            </a:r>
          </a:p>
          <a:p>
            <a:r>
              <a:t>Find customers and company partners</a:t>
            </a:r>
          </a:p>
          <a:p>
            <a:r>
              <a:t>Create a repeatable city playbook</a:t>
            </a:r>
          </a:p>
        </p:txBody>
      </p:sp>
      <p:sp>
        <p:nvSpPr>
          <p:cNvPr id="11" name="Shape 9"/>
          <p:cNvSpPr/>
          <p:nvPr/>
        </p:nvSpPr>
        <p:spPr>
          <a:xfrm>
            <a:off x="4663440" y="1828800"/>
            <a:ext cx="4023360" cy="2606040"/>
          </a:xfrm>
          <a:prstGeom prst="rect">
            <a:avLst/>
          </a:prstGeom>
          <a:solidFill>
            <a:srgbClr val="E7D8C3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4892040" y="20116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Home setup money</a:t>
            </a:r>
          </a:p>
        </p:txBody>
      </p:sp>
      <p:sp>
        <p:nvSpPr>
          <p:cNvPr id="13" name="Shape 11"/>
          <p:cNvSpPr/>
          <p:nvPr/>
        </p:nvSpPr>
        <p:spPr>
          <a:xfrm>
            <a:off x="4892040" y="2468880"/>
            <a:ext cx="4572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4892040" y="2606040"/>
            <a:ext cx="356616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Furniture and room setup</a:t>
            </a:r>
          </a:p>
          <a:p>
            <a:r>
              <a:t>Deposits and reserves</a:t>
            </a:r>
          </a:p>
          <a:p>
            <a:r>
              <a:t>Permits and opening costs</a:t>
            </a:r>
          </a:p>
          <a:p>
            <a:r>
              <a:t>Building-level working capital</a:t>
            </a:r>
          </a:p>
          <a:p>
            <a:r>
              <a:t>Funded building by building</a:t>
            </a:r>
          </a:p>
        </p:txBody>
      </p:sp>
      <p:sp>
        <p:nvSpPr>
          <p:cNvPr id="15" name="Text 13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Keep these separate so KITA stays a scalable company, not a property buying spree.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BUILDING MATH</a:t>
            </a:r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11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The base case is deliberately conservative.</a:t>
            </a:r>
          </a:p>
        </p:txBody>
      </p:sp>
      <p:sp>
        <p:nvSpPr>
          <p:cNvPr id="7" name="Shape 5"/>
          <p:cNvSpPr/>
          <p:nvPr/>
        </p:nvSpPr>
        <p:spPr>
          <a:xfrm>
            <a:off x="457200" y="1828800"/>
            <a:ext cx="1965960" cy="100584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594360" y="196596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94360" y="237744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homes per mature building</a:t>
            </a:r>
          </a:p>
        </p:txBody>
      </p:sp>
      <p:sp>
        <p:nvSpPr>
          <p:cNvPr id="10" name="Shape 8"/>
          <p:cNvSpPr/>
          <p:nvPr/>
        </p:nvSpPr>
        <p:spPr>
          <a:xfrm>
            <a:off x="2560320" y="1828800"/>
            <a:ext cx="1965960" cy="100584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2697480" y="196596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78%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697480" y="237744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expected occupancy in year 3</a:t>
            </a:r>
          </a:p>
        </p:txBody>
      </p:sp>
      <p:sp>
        <p:nvSpPr>
          <p:cNvPr id="13" name="Shape 11"/>
          <p:cNvSpPr/>
          <p:nvPr/>
        </p:nvSpPr>
        <p:spPr>
          <a:xfrm>
            <a:off x="457200" y="2971800"/>
            <a:ext cx="1965960" cy="100584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594360" y="310896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850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94360" y="352044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monthly revenue per occupied home</a:t>
            </a:r>
          </a:p>
        </p:txBody>
      </p:sp>
      <p:sp>
        <p:nvSpPr>
          <p:cNvPr id="16" name="Shape 14"/>
          <p:cNvSpPr/>
          <p:nvPr/>
        </p:nvSpPr>
        <p:spPr>
          <a:xfrm>
            <a:off x="2560320" y="2971800"/>
            <a:ext cx="1965960" cy="100584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2697480" y="310896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16%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2697480" y="352044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profit after direct building costs</a:t>
            </a:r>
          </a:p>
        </p:txBody>
      </p:sp>
      <p:sp>
        <p:nvSpPr>
          <p:cNvPr id="19" name="Text 17"/>
          <p:cNvSpPr/>
          <p:nvPr/>
        </p:nvSpPr>
        <p:spPr>
          <a:xfrm>
            <a:off x="4937760" y="182880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 margin sensitivity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937760" y="210312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Filled-home rate across rows, monthly ADR across columns</a:t>
            </a:r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937760" y="2423160"/>
          <a:ext cx="3749040" cy="1508760"/>
        </p:xfrm>
        <a:graphic>
          <a:graphicData uri="http://schemas.openxmlformats.org/drawingml/2006/table">
            <a:tbl>
              <a:tblPr/>
              <a:tblGrid>
                <a:gridCol w="822960"/>
                <a:gridCol w="978408"/>
                <a:gridCol w="978408"/>
                <a:gridCol w="969264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750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850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950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0E292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B09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</a:tr>
            </a:tbl>
          </a:graphicData>
        </a:graphic>
      </p:graphicFrame>
      <p:sp>
        <p:nvSpPr>
          <p:cNvPr id="22" name="Text 19"/>
          <p:cNvSpPr/>
          <p:nvPr/>
        </p:nvSpPr>
        <p:spPr>
          <a:xfrm>
            <a:off x="457200" y="4297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Revenue and filled-room rates use public serviced-apartment ranges in Singapore. KITA uses the middle of the range, not the best case. The building needs about 67% of homes filled to break even.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HOME SETUP FUNDING</a:t>
            </a:r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12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The first 200 homes need USD 3.5M separate from the company seed round.</a:t>
            </a:r>
          </a:p>
        </p:txBody>
      </p:sp>
      <p:sp>
        <p:nvSpPr>
          <p:cNvPr id="7" name="Text 5"/>
          <p:cNvSpPr/>
          <p:nvPr/>
        </p:nvSpPr>
        <p:spPr>
          <a:xfrm>
            <a:off x="457200" y="187452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Furniture and basic setup</a:t>
            </a:r>
          </a:p>
        </p:txBody>
      </p:sp>
      <p:sp>
        <p:nvSpPr>
          <p:cNvPr id="8" name="Text 6"/>
          <p:cNvSpPr/>
          <p:nvPr/>
        </p:nvSpPr>
        <p:spPr>
          <a:xfrm>
            <a:off x="4754880" y="18745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1.80M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225856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Deposits and lease reserves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754880" y="2258568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0.80M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2642616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Opening and readiness costs</a:t>
            </a:r>
          </a:p>
        </p:txBody>
      </p:sp>
      <p:sp>
        <p:nvSpPr>
          <p:cNvPr id="12" name="Text 10"/>
          <p:cNvSpPr/>
          <p:nvPr/>
        </p:nvSpPr>
        <p:spPr>
          <a:xfrm>
            <a:off x="4754880" y="264261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0.50M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3026664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Safety buffer</a:t>
            </a:r>
          </a:p>
        </p:txBody>
      </p:sp>
      <p:sp>
        <p:nvSpPr>
          <p:cNvPr id="14" name="Text 12"/>
          <p:cNvSpPr/>
          <p:nvPr/>
        </p:nvSpPr>
        <p:spPr>
          <a:xfrm>
            <a:off x="4754880" y="3026664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0.40M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364992"/>
            <a:ext cx="5669280" cy="0"/>
          </a:xfrm>
          <a:prstGeom prst="line">
            <a:avLst/>
          </a:prstGeom>
          <a:noFill/>
          <a:ln w="12700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457200" y="341071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754880" y="3410712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3.50M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00800" y="1828800"/>
            <a:ext cx="2286000" cy="260604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6583680" y="196596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partners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583680" y="2286000"/>
            <a:ext cx="32004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6583680" y="2423160"/>
            <a:ext cx="20116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offices (Sabah, KL, SG)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Mid-tier developers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credit funds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hospitality co-GP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Per-home setup costs is an pricing assumption based on hospitality-tier room setup comps in SEA (USD 8-15k range). To be validated building by building during diligence.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OF FUNDS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13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USD 1.5M proves one city first.</a:t>
            </a:r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74520"/>
          <a:ext cx="5669280" cy="2651760"/>
        </p:xfrm>
        <a:graphic>
          <a:graphicData uri="http://schemas.openxmlformats.org/drawingml/2006/table">
            <a:tbl>
              <a:tblPr/>
              <a:tblGrid>
                <a:gridCol w="3200400"/>
                <a:gridCol w="1463040"/>
                <a:gridCol w="10058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Category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Amount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Team and city ops (KL)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650k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t>Product, data, pricing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200k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t>Demand, brand, community go-to-market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150k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Working capital and launch buffer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200k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t>Legal, rules, tax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150k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t>Safety buffer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150k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10%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400800" y="1874520"/>
            <a:ext cx="2286000" cy="265176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583680" y="20116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rule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583680" y="237744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583680" y="2514600"/>
            <a:ext cx="20116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Company money is not used to buy buildings or carry heavy leases before demand is proven. Those costs are funded separately.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HOW WE START</a:t>
            </a:r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14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The round funds proof, not a victory lap.</a:t>
            </a:r>
          </a:p>
        </p:txBody>
      </p:sp>
      <p:sp>
        <p:nvSpPr>
          <p:cNvPr id="7" name="Shape 5"/>
          <p:cNvSpPr/>
          <p:nvPr/>
        </p:nvSpPr>
        <p:spPr>
          <a:xfrm>
            <a:off x="457200" y="1874520"/>
            <a:ext cx="2606040" cy="2651760"/>
          </a:xfrm>
          <a:prstGeom prst="rect">
            <a:avLst/>
          </a:prstGeom>
          <a:solidFill>
            <a:srgbClr val="E7D8C3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85800" y="2103120"/>
            <a:ext cx="2148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85800" y="256032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85800" y="26974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Waitlist of work movers</a:t>
            </a:r>
          </a:p>
          <a:p>
            <a:r>
              <a:t>Employer or relocation signal</a:t>
            </a:r>
          </a:p>
          <a:p>
            <a:r>
              <a:t>First 50 KL homes</a:t>
            </a:r>
          </a:p>
          <a:p>
            <a:r>
              <a:t>Housing operator hired</a:t>
            </a:r>
          </a:p>
        </p:txBody>
      </p:sp>
      <p:sp>
        <p:nvSpPr>
          <p:cNvPr id="11" name="Shape 9"/>
          <p:cNvSpPr/>
          <p:nvPr/>
        </p:nvSpPr>
        <p:spPr>
          <a:xfrm>
            <a:off x="3268980" y="1874520"/>
            <a:ext cx="2606040" cy="265176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3497580" y="2103120"/>
            <a:ext cx="2148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6F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3497580" y="256032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3497580" y="26974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Regional employers</a:t>
            </a:r>
          </a:p>
          <a:p>
            <a:r>
              <a:t>KL building owners</a:t>
            </a:r>
          </a:p>
          <a:p>
            <a:r>
              <a:t>Relocation partners</a:t>
            </a:r>
          </a:p>
          <a:p>
            <a:r>
              <a:t>Local legal counsel</a:t>
            </a:r>
          </a:p>
        </p:txBody>
      </p:sp>
      <p:sp>
        <p:nvSpPr>
          <p:cNvPr id="15" name="Shape 13"/>
          <p:cNvSpPr/>
          <p:nvPr/>
        </p:nvSpPr>
        <p:spPr>
          <a:xfrm>
            <a:off x="6080760" y="1874520"/>
            <a:ext cx="2606040" cy="265176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309360" y="2103120"/>
            <a:ext cx="2148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loop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6309360" y="256032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309360" y="26974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Waitlist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partners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Flagship property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 and referrals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expansion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ROLLOUT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15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Prove Kuala Lumpur first, then repeat the playbook.</a:t>
            </a:r>
          </a:p>
        </p:txBody>
      </p:sp>
      <p:sp>
        <p:nvSpPr>
          <p:cNvPr id="7" name="Shape 5"/>
          <p:cNvSpPr/>
          <p:nvPr/>
        </p:nvSpPr>
        <p:spPr>
          <a:xfrm>
            <a:off x="457200" y="1828800"/>
            <a:ext cx="2606040" cy="1325880"/>
          </a:xfrm>
          <a:prstGeom prst="rect">
            <a:avLst/>
          </a:prstGeom>
          <a:solidFill>
            <a:srgbClr val="E7D8C3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85800" y="201168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H2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85800" y="237744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Kuala Lumpur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269748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50 homes, first building</a:t>
            </a:r>
          </a:p>
        </p:txBody>
      </p:sp>
      <p:sp>
        <p:nvSpPr>
          <p:cNvPr id="11" name="Shape 9"/>
          <p:cNvSpPr/>
          <p:nvPr/>
        </p:nvSpPr>
        <p:spPr>
          <a:xfrm>
            <a:off x="3268980" y="1828800"/>
            <a:ext cx="2606040" cy="132588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3497580" y="201168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497580" y="237744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 scale + Singapore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497580" y="269748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300 homes signed, 2 cities</a:t>
            </a:r>
          </a:p>
        </p:txBody>
      </p:sp>
      <p:sp>
        <p:nvSpPr>
          <p:cNvPr id="15" name="Shape 13"/>
          <p:cNvSpPr/>
          <p:nvPr/>
        </p:nvSpPr>
        <p:spPr>
          <a:xfrm>
            <a:off x="6080760" y="1828800"/>
            <a:ext cx="2606040" cy="132588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309360" y="201168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6F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2028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309360" y="237744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F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Jakarta launch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309360" y="269748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900 homes signed, 3 cities</a:t>
            </a:r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3291840"/>
          <a:ext cx="8229600" cy="1417320"/>
        </p:xfrm>
        <a:graphic>
          <a:graphicData uri="http://schemas.openxmlformats.org/drawingml/2006/table">
            <a:tbl>
              <a:tblPr/>
              <a:tblGrid>
                <a:gridCol w="822960"/>
                <a:gridCol w="1371600"/>
                <a:gridCol w="1188720"/>
                <a:gridCol w="1463040"/>
                <a:gridCol w="1737360"/>
                <a:gridCol w="1645920"/>
              </a:tblGrid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Avg active homes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EOY homes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Property contribution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company EBITDA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2026E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0.10M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 USD 0.05M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 USD 1.05M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2027E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1.10M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0.10M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 USD 1.20M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2028E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4.30M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0.65M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5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 USD 0.45M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</a:tr>
            </a:tbl>
          </a:graphicData>
        </a:graphic>
      </p:graphicFrame>
      <p:sp>
        <p:nvSpPr>
          <p:cNvPr id="20" name="Text 17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Revenue driven by average active homes, not ending homes. Property contribution turns positive year 2 as flagship stabilizes. company approaches breakeven year 3 as city contribution covers central overhead.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29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3657600"/>
            <a:ext cx="2377440" cy="2377440"/>
          </a:xfrm>
          <a:prstGeom prst="ellipse">
            <a:avLst/>
          </a:prstGeom>
          <a:solidFill>
            <a:srgbClr val="254E3A"/>
          </a:solidFill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8412480" y="3931920"/>
            <a:ext cx="1645920" cy="1828800"/>
          </a:xfrm>
          <a:prstGeom prst="ellipse">
            <a:avLst/>
          </a:prstGeom>
          <a:solidFill>
            <a:srgbClr val="0E2921"/>
          </a:solidFill>
          <a:ln w="6350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8686800" y="4114800"/>
            <a:ext cx="1097280" cy="1371600"/>
          </a:xfrm>
          <a:prstGeom prst="ellipse">
            <a:avLst/>
          </a:prstGeom>
          <a:solidFill>
            <a:srgbClr val="C66A3D">
              <a:alpha val="70000"/>
            </a:srgbClr>
          </a:solidFill>
          <a:ln/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7772400" y="4846320"/>
            <a:ext cx="2743200" cy="91440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8046720" y="4846320"/>
            <a:ext cx="22860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F6F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457200" y="50292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FOUNDER FIT AND ASK</a:t>
            </a:r>
          </a:p>
        </p:txBody>
      </p:sp>
      <p:sp>
        <p:nvSpPr>
          <p:cNvPr id="10" name="Text 8"/>
          <p:cNvSpPr/>
          <p:nvPr/>
        </p:nvSpPr>
        <p:spPr>
          <a:xfrm>
            <a:off x="457200" y="86868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KITA starts with growth, brand and demand, then adds a housing operator.</a:t>
            </a:r>
          </a:p>
        </p:txBody>
      </p:sp>
      <p:sp>
        <p:nvSpPr>
          <p:cNvPr id="11" name="Shape 9"/>
          <p:cNvSpPr/>
          <p:nvPr/>
        </p:nvSpPr>
        <p:spPr>
          <a:xfrm>
            <a:off x="457200" y="1828800"/>
            <a:ext cx="4023360" cy="2377440"/>
          </a:xfrm>
          <a:prstGeom prst="rect">
            <a:avLst/>
          </a:prstGeom>
          <a:solidFill>
            <a:srgbClr val="F6F0E6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85800" y="199339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edge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85800" y="237744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85800" y="2514600"/>
            <a:ext cx="35661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Ian Goh, hard-market consumer platform operator</a:t>
            </a:r>
          </a:p>
          <a:p>
            <a:r>
              <a:t>Director of Growth at Bigo (SEA/MENA), ex-CEO Tiki (100M+ users), ex-OYO, launched oBike</a:t>
            </a:r>
          </a:p>
          <a:p>
            <a:r>
              <a:t>What Ian brings: customer growth, regional networks and hard-market launches</a:t>
            </a:r>
          </a:p>
          <a:p>
            <a:r>
              <a:t>What KITA still needs: an experienced housing operator</a:t>
            </a:r>
          </a:p>
        </p:txBody>
      </p:sp>
      <p:sp>
        <p:nvSpPr>
          <p:cNvPr id="15" name="Shape 13"/>
          <p:cNvSpPr/>
          <p:nvPr/>
        </p:nvSpPr>
        <p:spPr>
          <a:xfrm>
            <a:off x="4663440" y="1828800"/>
            <a:ext cx="4023360" cy="2377440"/>
          </a:xfrm>
          <a:prstGeom prst="rect">
            <a:avLst/>
          </a:prstGeom>
          <a:solidFill>
            <a:srgbClr val="E7D8C3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4892040" y="1993392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Housing operator (closing with seed)</a:t>
            </a:r>
          </a:p>
        </p:txBody>
      </p:sp>
      <p:sp>
        <p:nvSpPr>
          <p:cNvPr id="17" name="Shape 15"/>
          <p:cNvSpPr/>
          <p:nvPr/>
        </p:nvSpPr>
        <p:spPr>
          <a:xfrm>
            <a:off x="4892040" y="237744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4892040" y="2514600"/>
            <a:ext cx="35661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Co-founder / COO with co-living or serviced-apartment experience in SEA</a:t>
            </a:r>
          </a:p>
          <a:p>
            <a:r>
              <a:t>5+ years running 200+ homes through at least one downturn</a:t>
            </a:r>
          </a:p>
          <a:p>
            <a:r>
              <a:t>Owns building operations, owner deals and setup funding relationships</a:t>
            </a:r>
          </a:p>
          <a:p>
            <a:r>
              <a:t>Profile defined. Outreach in progress through operator networks.</a:t>
            </a:r>
          </a:p>
        </p:txBody>
      </p:sp>
      <p:sp>
        <p:nvSpPr>
          <p:cNvPr id="19" name="Shape 17"/>
          <p:cNvSpPr/>
          <p:nvPr/>
        </p:nvSpPr>
        <p:spPr>
          <a:xfrm>
            <a:off x="457200" y="4343400"/>
            <a:ext cx="8229600" cy="502920"/>
          </a:xfrm>
          <a:prstGeom prst="rect">
            <a:avLst/>
          </a:prstGeom>
          <a:solidFill>
            <a:srgbClr val="F6F0E6"/>
          </a:solidFill>
          <a:ln/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640080" y="434340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Ask: USD 1.5M to build the company + USD 3.5M to set up the first 200 homes. Best-fit next step: investor check, housing-operator intro, employer intro or KL supply intro.</a:t>
            </a:r>
          </a:p>
        </p:txBody>
      </p:sp>
      <p:sp>
        <p:nvSpPr>
          <p:cNvPr id="21" name="Text 19"/>
          <p:cNvSpPr/>
          <p:nvPr/>
        </p:nvSpPr>
        <p:spPr>
          <a:xfrm>
            <a:off x="457200" y="4983480"/>
            <a:ext cx="7315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KITA turns scattered rental homes into a trusted regional living brand. The first round proves KL demand before the company earns the right to expand.</a:t>
            </a:r>
          </a:p>
        </p:txBody>
      </p:sp>
      <p:sp>
        <p:nvSpPr>
          <p:cNvPr id="22" name="Text 20"/>
          <p:cNvSpPr/>
          <p:nvPr/>
        </p:nvSpPr>
        <p:spPr>
          <a:xfrm>
            <a:off x="7680960" y="48006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B18A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17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 and source notes.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57200" y="1828800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anchors (verified)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2148840"/>
            <a:ext cx="32004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457200" y="2286000"/>
            <a:ext cx="40690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Singapore private residential: short-term defined as under 3 months; private rentals require 3-month minimum (URA)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Singapore HDB flats and bedrooms: 6-month minimum tenancy (HDB)</a:t>
            </a:r>
            <a:endParaRPr lang="en-US" sz="1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Singapore SA2 long-stay serviced apartments: 3-month minimum, single-ownership management model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617720" y="1828800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Assumptions to verify</a:t>
            </a:r>
          </a:p>
        </p:txBody>
      </p:sp>
      <p:sp>
        <p:nvSpPr>
          <p:cNvPr id="11" name="Shape 9"/>
          <p:cNvSpPr/>
          <p:nvPr/>
        </p:nvSpPr>
        <p:spPr>
          <a:xfrm>
            <a:off x="4617720" y="2148840"/>
            <a:ext cx="32004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4617720" y="2286000"/>
            <a:ext cx="40690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Per-home room setup cost (USD 8-15k): hospitality-tier comps. Confirm per building.</a:t>
            </a:r>
          </a:p>
          <a:p>
            <a:r>
              <a:t>Mature occupancy (72-82%): SEA serviced apartment public ranges. Confirm per market.</a:t>
            </a:r>
          </a:p>
          <a:p>
            <a:r>
              <a:t>KL strata short-stay strategy: DBKL ruling and council bylaw confirmation required pre-launch.</a:t>
            </a:r>
          </a:p>
          <a:p>
            <a:r>
              <a:t>Jakarta foreign-company-friendly buildings: SK Menkumham and zoning per building.</a:t>
            </a:r>
          </a:p>
          <a:p>
            <a:r>
              <a:t>HCMC foreign tenant rules: deferred to year 3 pending market check.</a:t>
            </a:r>
          </a:p>
          <a:p>
            <a:r>
              <a:t>Cross-border operator customer group sizing: methodology in diligence pack.</a:t>
            </a:r>
          </a:p>
        </p:txBody>
      </p:sp>
      <p:sp>
        <p:nvSpPr>
          <p:cNvPr id="13" name="Shape 11"/>
          <p:cNvSpPr/>
          <p:nvPr/>
        </p:nvSpPr>
        <p:spPr>
          <a:xfrm>
            <a:off x="457200" y="4343400"/>
            <a:ext cx="8229600" cy="50292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40080" y="434340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This deck mixes verified regulatory anchors with pricing assumptions. We name which is which on purpose.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THESIS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02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Renting should feel reliable, even in a new city.</a:t>
            </a:r>
          </a:p>
        </p:txBody>
      </p:sp>
      <p:sp>
        <p:nvSpPr>
          <p:cNvPr id="7" name="Shape 5"/>
          <p:cNvSpPr/>
          <p:nvPr/>
        </p:nvSpPr>
        <p:spPr>
          <a:xfrm>
            <a:off x="457200" y="1874520"/>
            <a:ext cx="2606040" cy="150876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85800" y="2039112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85800" y="2468880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Real listings, clear deposits, clean rooms and someone accountable when things break.</a:t>
            </a:r>
          </a:p>
        </p:txBody>
      </p:sp>
      <p:sp>
        <p:nvSpPr>
          <p:cNvPr id="10" name="Shape 8"/>
          <p:cNvSpPr/>
          <p:nvPr/>
        </p:nvSpPr>
        <p:spPr>
          <a:xfrm>
            <a:off x="3246120" y="1874520"/>
            <a:ext cx="2606040" cy="1508760"/>
          </a:xfrm>
          <a:prstGeom prst="rect">
            <a:avLst/>
          </a:prstGeom>
          <a:solidFill>
            <a:srgbClr val="E7D8C3"/>
          </a:solidFill>
          <a:ln/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3474720" y="2039112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Moving</a:t>
            </a:r>
          </a:p>
        </p:txBody>
      </p:sp>
      <p:sp>
        <p:nvSpPr>
          <p:cNvPr id="12" name="Text 10"/>
          <p:cNvSpPr/>
          <p:nvPr/>
        </p:nvSpPr>
        <p:spPr>
          <a:xfrm>
            <a:off x="3474720" y="2468880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A good home for people who move city to city for a few months at a time.</a:t>
            </a:r>
          </a:p>
        </p:txBody>
      </p:sp>
      <p:sp>
        <p:nvSpPr>
          <p:cNvPr id="13" name="Shape 11"/>
          <p:cNvSpPr/>
          <p:nvPr/>
        </p:nvSpPr>
        <p:spPr>
          <a:xfrm>
            <a:off x="6035040" y="1874520"/>
            <a:ext cx="2606040" cy="150876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263640" y="2039112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Funding</a:t>
            </a:r>
          </a:p>
        </p:txBody>
      </p:sp>
      <p:sp>
        <p:nvSpPr>
          <p:cNvPr id="15" name="Text 13"/>
          <p:cNvSpPr/>
          <p:nvPr/>
        </p:nvSpPr>
        <p:spPr>
          <a:xfrm>
            <a:off x="6263640" y="2468880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One pool of money builds the company. A separate pool pays for furniture, deposits and home setup.</a:t>
            </a:r>
          </a:p>
        </p:txBody>
      </p:sp>
      <p:sp>
        <p:nvSpPr>
          <p:cNvPr id="16" name="Shape 14"/>
          <p:cNvSpPr/>
          <p:nvPr/>
        </p:nvSpPr>
        <p:spPr>
          <a:xfrm>
            <a:off x="457200" y="365760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457200" y="37490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1.5M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457200" y="420624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company funding ask</a:t>
            </a:r>
          </a:p>
        </p:txBody>
      </p:sp>
      <p:sp>
        <p:nvSpPr>
          <p:cNvPr id="19" name="Shape 17"/>
          <p:cNvSpPr/>
          <p:nvPr/>
        </p:nvSpPr>
        <p:spPr>
          <a:xfrm>
            <a:off x="3246120" y="365760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3246120" y="37490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3.5M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3246120" y="420624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first 200-home home setup funding</a:t>
            </a:r>
          </a:p>
        </p:txBody>
      </p:sp>
      <p:sp>
        <p:nvSpPr>
          <p:cNvPr id="22" name="Shape 20"/>
          <p:cNvSpPr/>
          <p:nvPr/>
        </p:nvSpPr>
        <p:spPr>
          <a:xfrm>
            <a:off x="6035040" y="365760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6035040" y="374904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months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035040" y="420624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proof in one city, then expand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03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Renting in SEA is still too hard to trust.</a:t>
            </a:r>
          </a:p>
        </p:txBody>
      </p:sp>
      <p:sp>
        <p:nvSpPr>
          <p:cNvPr id="7" name="Text 5"/>
          <p:cNvSpPr/>
          <p:nvPr/>
        </p:nvSpPr>
        <p:spPr>
          <a:xfrm>
            <a:off x="457200" y="18288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148840"/>
            <a:ext cx="548640" cy="0"/>
          </a:xfrm>
          <a:prstGeom prst="line">
            <a:avLst/>
          </a:prstGeom>
          <a:noFill/>
          <a:ln w="9525">
            <a:solidFill>
              <a:srgbClr val="C66A3D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457200" y="224028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269748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Duplicated listings, stale photos, broker friction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121408" y="18288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121408" y="2148840"/>
            <a:ext cx="548640" cy="0"/>
          </a:xfrm>
          <a:prstGeom prst="line">
            <a:avLst/>
          </a:prstGeom>
          <a:noFill/>
          <a:ln w="9525">
            <a:solidFill>
              <a:srgbClr val="C66A3D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2121408" y="224028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121408" y="269748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Opaque deposits, inconsistent contracts, weak guarantees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785616" y="18288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785616" y="2148840"/>
            <a:ext cx="548640" cy="0"/>
          </a:xfrm>
          <a:prstGeom prst="line">
            <a:avLst/>
          </a:prstGeom>
          <a:noFill/>
          <a:ln w="9525">
            <a:solidFill>
              <a:srgbClr val="C66A3D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3785616" y="224028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785616" y="269748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Furniture, Wi-Fi, cleaning, utilities not standardized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449824" y="18288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49824" y="2148840"/>
            <a:ext cx="548640" cy="0"/>
          </a:xfrm>
          <a:prstGeom prst="line">
            <a:avLst/>
          </a:prstGeom>
          <a:noFill/>
          <a:ln w="9525">
            <a:solidFill>
              <a:srgbClr val="C66A3D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5449824" y="224028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449824" y="269748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and aftercare feel improvised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114032" y="182880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114032" y="2148840"/>
            <a:ext cx="548640" cy="0"/>
          </a:xfrm>
          <a:prstGeom prst="line">
            <a:avLst/>
          </a:prstGeom>
          <a:noFill/>
          <a:ln w="9525">
            <a:solidFill>
              <a:srgbClr val="C66A3D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7114032" y="224028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Relocate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114032" y="269748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city resets the whole process from zero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57200" y="3840480"/>
            <a:ext cx="8229600" cy="77724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28" name="Text 26"/>
          <p:cNvSpPr/>
          <p:nvPr/>
        </p:nvSpPr>
        <p:spPr>
          <a:xfrm>
            <a:off x="731520" y="3931920"/>
            <a:ext cx="7680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People want one trusted brand that makes renting feel predictable across cities.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04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Start with people who move cities for work.</a:t>
            </a:r>
          </a:p>
        </p:txBody>
      </p:sp>
      <p:sp>
        <p:nvSpPr>
          <p:cNvPr id="7" name="Shape 5"/>
          <p:cNvSpPr/>
          <p:nvPr/>
        </p:nvSpPr>
        <p:spPr>
          <a:xfrm>
            <a:off x="457200" y="1874520"/>
            <a:ext cx="4937760" cy="182880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40080" y="199339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FIRST CUSTOMER</a:t>
            </a:r>
          </a:p>
        </p:txBody>
      </p:sp>
      <p:sp>
        <p:nvSpPr>
          <p:cNvPr id="9" name="Text 7"/>
          <p:cNvSpPr/>
          <p:nvPr/>
        </p:nvSpPr>
        <p:spPr>
          <a:xfrm>
            <a:off x="640080" y="2212848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People moving for work</a:t>
            </a:r>
          </a:p>
        </p:txBody>
      </p:sp>
      <p:sp>
        <p:nvSpPr>
          <p:cNvPr id="10" name="Text 8"/>
          <p:cNvSpPr/>
          <p:nvPr/>
        </p:nvSpPr>
        <p:spPr>
          <a:xfrm>
            <a:off x="640080" y="2651760"/>
            <a:ext cx="4572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Founders fundraising in another country. Regional managers relocating. Engineers, designers and remote teams staying in KL, Singapore or Jakarta for a few months.</a:t>
            </a:r>
          </a:p>
        </p:txBody>
      </p:sp>
      <p:sp>
        <p:nvSpPr>
          <p:cNvPr id="11" name="Shape 9"/>
          <p:cNvSpPr/>
          <p:nvPr/>
        </p:nvSpPr>
        <p:spPr>
          <a:xfrm>
            <a:off x="5532120" y="1874520"/>
            <a:ext cx="3154680" cy="1828800"/>
          </a:xfrm>
          <a:prstGeom prst="rect">
            <a:avLst/>
          </a:prstGeom>
          <a:solidFill>
            <a:srgbClr val="E7D8C3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5715000" y="199339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NEXT CUSTOMER</a:t>
            </a:r>
          </a:p>
        </p:txBody>
      </p:sp>
      <p:sp>
        <p:nvSpPr>
          <p:cNvPr id="13" name="Text 11"/>
          <p:cNvSpPr/>
          <p:nvPr/>
        </p:nvSpPr>
        <p:spPr>
          <a:xfrm>
            <a:off x="5715000" y="2212848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Company relocation</a:t>
            </a:r>
          </a:p>
        </p:txBody>
      </p:sp>
      <p:sp>
        <p:nvSpPr>
          <p:cNvPr id="14" name="Text 12"/>
          <p:cNvSpPr/>
          <p:nvPr/>
        </p:nvSpPr>
        <p:spPr>
          <a:xfrm>
            <a:off x="5715000" y="265176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Companies placing regional staff who need reliable housing without hotel pricing.</a:t>
            </a:r>
          </a:p>
        </p:txBody>
      </p:sp>
      <p:sp>
        <p:nvSpPr>
          <p:cNvPr id="15" name="Shape 13"/>
          <p:cNvSpPr/>
          <p:nvPr/>
        </p:nvSpPr>
        <p:spPr>
          <a:xfrm>
            <a:off x="457200" y="3886200"/>
            <a:ext cx="27432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457200" y="397764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4206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26 - 38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2560320" y="3886200"/>
            <a:ext cx="27432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2560320" y="397764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560320" y="4206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60 - 150k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663440" y="3886200"/>
            <a:ext cx="27432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4663440" y="397764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Typical stay</a:t>
            </a:r>
          </a:p>
        </p:txBody>
      </p:sp>
      <p:sp>
        <p:nvSpPr>
          <p:cNvPr id="23" name="Text 21"/>
          <p:cNvSpPr/>
          <p:nvPr/>
        </p:nvSpPr>
        <p:spPr>
          <a:xfrm>
            <a:off x="4663440" y="4206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4 - 8 months avg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766560" y="3886200"/>
            <a:ext cx="27432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6766560" y="397764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Pays more for trust</a:t>
            </a:r>
          </a:p>
        </p:txBody>
      </p:sp>
      <p:sp>
        <p:nvSpPr>
          <p:cNvPr id="26" name="Text 24"/>
          <p:cNvSpPr/>
          <p:nvPr/>
        </p:nvSpPr>
        <p:spPr>
          <a:xfrm>
            <a:off x="6766560" y="4206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20 - 35%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Early estimate: more than 100,000 likely customers across Singapore, Kuala Lumpur and Jakarta. The exact number still needs to be proven with better data.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05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KITA makes a rented home feel predictable.</a:t>
            </a:r>
          </a:p>
        </p:txBody>
      </p:sp>
      <p:sp>
        <p:nvSpPr>
          <p:cNvPr id="7" name="Shape 5"/>
          <p:cNvSpPr/>
          <p:nvPr/>
        </p:nvSpPr>
        <p:spPr>
          <a:xfrm>
            <a:off x="457200" y="1874520"/>
            <a:ext cx="1591056" cy="2011680"/>
          </a:xfrm>
          <a:prstGeom prst="rect">
            <a:avLst/>
          </a:prstGeom>
          <a:solidFill>
            <a:srgbClr val="E7D8C3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21792" y="2057400"/>
            <a:ext cx="1261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1792" y="2468880"/>
            <a:ext cx="32004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21792" y="2587752"/>
            <a:ext cx="126187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Furnished rooms, studios and shared apartments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139696" y="1874520"/>
            <a:ext cx="1591056" cy="201168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2304288" y="2057400"/>
            <a:ext cx="1261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2304288" y="2468880"/>
            <a:ext cx="32004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2304288" y="2587752"/>
            <a:ext cx="126187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Wi-Fi, utilities, cleaning, maintenance, support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822192" y="1874520"/>
            <a:ext cx="1591056" cy="2011680"/>
          </a:xfrm>
          <a:prstGeom prst="rect">
            <a:avLst/>
          </a:prstGeom>
          <a:solidFill>
            <a:srgbClr val="E7D8C3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3986784" y="2057400"/>
            <a:ext cx="1261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3986784" y="2468880"/>
            <a:ext cx="32004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3986784" y="2587752"/>
            <a:ext cx="126187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Dinners, founder nights, city onboarding, partner perks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504688" y="1874520"/>
            <a:ext cx="1591056" cy="201168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5669280" y="2057400"/>
            <a:ext cx="1261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5669280" y="2468880"/>
            <a:ext cx="32004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5669280" y="2587752"/>
            <a:ext cx="126187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Booking, payments, support, events, cross-city member profile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7187184" y="1874520"/>
            <a:ext cx="1591056" cy="2011680"/>
          </a:xfrm>
          <a:prstGeom prst="rect">
            <a:avLst/>
          </a:prstGeom>
          <a:solidFill>
            <a:srgbClr val="E8B092"/>
          </a:solidFill>
          <a:ln/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7351776" y="2057400"/>
            <a:ext cx="1261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network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7351776" y="2468880"/>
            <a:ext cx="32004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7351776" y="2587752"/>
            <a:ext cx="126187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trusted living layer across SEA hubs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point is not making every building identical. The point is making the living experience predictable.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06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The market is crowded, which proves demand.</a:t>
            </a:r>
          </a:p>
        </p:txBody>
      </p:sp>
      <p:sp>
        <p:nvSpPr>
          <p:cNvPr id="7" name="Shape 5"/>
          <p:cNvSpPr/>
          <p:nvPr/>
        </p:nvSpPr>
        <p:spPr>
          <a:xfrm>
            <a:off x="457200" y="1874520"/>
            <a:ext cx="2606040" cy="242316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85800" y="21031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CUSTOMER NEED</a:t>
            </a:r>
          </a:p>
        </p:txBody>
      </p:sp>
      <p:sp>
        <p:nvSpPr>
          <p:cNvPr id="9" name="Text 7"/>
          <p:cNvSpPr/>
          <p:nvPr/>
        </p:nvSpPr>
        <p:spPr>
          <a:xfrm>
            <a:off x="685800" y="24688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More people now move between SEA cities for work. Hotels are too expensive after a few weeks. Informal rentals feel risky for both employees and employers.</a:t>
            </a:r>
          </a:p>
        </p:txBody>
      </p:sp>
      <p:sp>
        <p:nvSpPr>
          <p:cNvPr id="10" name="Shape 8"/>
          <p:cNvSpPr/>
          <p:nvPr/>
        </p:nvSpPr>
        <p:spPr>
          <a:xfrm>
            <a:off x="3268980" y="1874520"/>
            <a:ext cx="2606040" cy="242316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3497580" y="21031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OWNER NEED</a:t>
            </a:r>
          </a:p>
        </p:txBody>
      </p:sp>
      <p:sp>
        <p:nvSpPr>
          <p:cNvPr id="12" name="Text 10"/>
          <p:cNvSpPr/>
          <p:nvPr/>
        </p:nvSpPr>
        <p:spPr>
          <a:xfrm>
            <a:off x="3497580" y="24688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Many owners in SG, KL and Jakarta have homes that are not earning enough. They need a trusted operator who can bring better tenants and clearer reporting.</a:t>
            </a:r>
          </a:p>
        </p:txBody>
      </p:sp>
      <p:sp>
        <p:nvSpPr>
          <p:cNvPr id="13" name="Shape 11"/>
          <p:cNvSpPr/>
          <p:nvPr/>
        </p:nvSpPr>
        <p:spPr>
          <a:xfrm>
            <a:off x="6080760" y="1874520"/>
            <a:ext cx="2606040" cy="2423160"/>
          </a:xfrm>
          <a:prstGeom prst="rect">
            <a:avLst/>
          </a:prstGeom>
          <a:solidFill>
            <a:srgbClr val="E7D8C3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309360" y="21031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INVESTOR NEED</a:t>
            </a:r>
          </a:p>
        </p:txBody>
      </p:sp>
      <p:sp>
        <p:nvSpPr>
          <p:cNvPr id="15" name="Text 13"/>
          <p:cNvSpPr/>
          <p:nvPr/>
        </p:nvSpPr>
        <p:spPr>
          <a:xfrm>
            <a:off x="6309360" y="2468880"/>
            <a:ext cx="2148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After WeWork, investors are more careful. They want the company to build brand and demand, while building setup costs are funded separately.</a:t>
            </a:r>
          </a:p>
        </p:txBody>
      </p:sp>
      <p:sp>
        <p:nvSpPr>
          <p:cNvPr id="16" name="Text 14"/>
          <p:cNvSpPr/>
          <p:nvPr/>
        </p:nvSpPr>
        <p:spPr>
          <a:xfrm>
            <a:off x="457200" y="45262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Anchors: public regulatory filings (URA, DBKL, Jakarta Pemprov), disclosed serviced apartment operator metrics, regional investor mobility surveys.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COMPETITION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07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KITA is not trying to outspend Habyt or Ascott.</a:t>
            </a:r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4754880" cy="2468880"/>
          </a:xfrm>
          <a:prstGeom prst="rect">
            <a:avLst/>
          </a:prstGeom>
          <a:solidFill>
            <a:srgbClr val="FAF7F0"/>
          </a:solidFill>
          <a:ln w="6350">
            <a:solidFill>
              <a:srgbClr val="C9BFAE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548640" y="3063240"/>
            <a:ext cx="4754880" cy="0"/>
          </a:xfrm>
          <a:prstGeom prst="line">
            <a:avLst/>
          </a:prstGeom>
          <a:noFill/>
          <a:ln w="6350">
            <a:solidFill>
              <a:srgbClr val="C9BFAE"/>
            </a:solidFill>
            <a:prstDash val="dash"/>
          </a:ln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2926080" y="1828800"/>
            <a:ext cx="0" cy="2468880"/>
          </a:xfrm>
          <a:prstGeom prst="line">
            <a:avLst/>
          </a:prstGeom>
          <a:noFill/>
          <a:ln w="6350">
            <a:solidFill>
              <a:srgbClr val="C9BFAE"/>
            </a:solidFill>
            <a:prstDash val="dash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85800" y="19019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↑ MANY CITIES</a:t>
            </a:r>
          </a:p>
        </p:txBody>
      </p:sp>
      <p:sp>
        <p:nvSpPr>
          <p:cNvPr id="11" name="Text 9"/>
          <p:cNvSpPr/>
          <p:nvPr/>
        </p:nvSpPr>
        <p:spPr>
          <a:xfrm>
            <a:off x="548640" y="434340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↓ ONE CITY</a:t>
            </a:r>
          </a:p>
        </p:txBody>
      </p:sp>
      <p:sp>
        <p:nvSpPr>
          <p:cNvPr id="12" name="Text 10"/>
          <p:cNvSpPr/>
          <p:nvPr/>
        </p:nvSpPr>
        <p:spPr>
          <a:xfrm>
            <a:off x="1463040" y="402336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← OWNS BUILDINGS</a:t>
            </a:r>
          </a:p>
        </p:txBody>
      </p:sp>
      <p:sp>
        <p:nvSpPr>
          <p:cNvPr id="13" name="Text 11"/>
          <p:cNvSpPr/>
          <p:nvPr/>
        </p:nvSpPr>
        <p:spPr>
          <a:xfrm>
            <a:off x="3017520" y="402336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PARTNERS FOR HOMES →</a:t>
            </a:r>
          </a:p>
        </p:txBody>
      </p:sp>
      <p:sp>
        <p:nvSpPr>
          <p:cNvPr id="14" name="Shape 12"/>
          <p:cNvSpPr/>
          <p:nvPr/>
        </p:nvSpPr>
        <p:spPr>
          <a:xfrm>
            <a:off x="1449324" y="2469794"/>
            <a:ext cx="100584" cy="100584"/>
          </a:xfrm>
          <a:prstGeom prst="ellipse">
            <a:avLst/>
          </a:prstGeom>
          <a:solidFill>
            <a:srgbClr val="254E3A"/>
          </a:solidFill>
          <a:ln/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1591056" y="240121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lyf (Ascott)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924812" y="2766060"/>
            <a:ext cx="100584" cy="100584"/>
          </a:xfrm>
          <a:prstGeom prst="ellipse">
            <a:avLst/>
          </a:prstGeom>
          <a:solidFill>
            <a:srgbClr val="254E3A"/>
          </a:solidFill>
          <a:ln/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2066544" y="26974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Habyt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113532" y="3136392"/>
            <a:ext cx="100584" cy="100584"/>
          </a:xfrm>
          <a:prstGeom prst="ellipse">
            <a:avLst/>
          </a:prstGeom>
          <a:solidFill>
            <a:srgbClr val="254E3A"/>
          </a:solidFill>
          <a:ln/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3255264" y="306781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 Living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064508" y="3704234"/>
            <a:ext cx="100584" cy="100584"/>
          </a:xfrm>
          <a:prstGeom prst="ellipse">
            <a:avLst/>
          </a:prstGeom>
          <a:solidFill>
            <a:srgbClr val="254E3A"/>
          </a:solidFill>
          <a:ln/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4206240" y="363565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826764" y="3877056"/>
            <a:ext cx="100584" cy="100584"/>
          </a:xfrm>
          <a:prstGeom prst="ellipse">
            <a:avLst/>
          </a:prstGeom>
          <a:solidFill>
            <a:srgbClr val="254E3A"/>
          </a:solidFill>
          <a:ln/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3968496" y="380847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Hmlet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184294" y="2446934"/>
            <a:ext cx="146304" cy="146304"/>
          </a:xfrm>
          <a:prstGeom prst="ellipse">
            <a:avLst/>
          </a:prstGeom>
          <a:solidFill>
            <a:srgbClr val="C66A3D"/>
          </a:solidFill>
          <a:ln/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4348886" y="240121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577840" y="18288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sit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577840" y="2194560"/>
            <a:ext cx="36576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28" name="Text 26"/>
          <p:cNvSpPr/>
          <p:nvPr/>
        </p:nvSpPr>
        <p:spPr>
          <a:xfrm>
            <a:off x="5577840" y="233172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Partner-led by default</a:t>
            </a:r>
          </a:p>
        </p:txBody>
      </p:sp>
      <p:sp>
        <p:nvSpPr>
          <p:cNvPr id="29" name="Text 27"/>
          <p:cNvSpPr/>
          <p:nvPr/>
        </p:nvSpPr>
        <p:spPr>
          <a:xfrm>
            <a:off x="5577840" y="260604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Master-lease and revenue-share, not balance-sheet ownership at company.</a:t>
            </a:r>
          </a:p>
        </p:txBody>
      </p:sp>
      <p:sp>
        <p:nvSpPr>
          <p:cNvPr id="30" name="Text 28"/>
          <p:cNvSpPr/>
          <p:nvPr/>
        </p:nvSpPr>
        <p:spPr>
          <a:xfrm>
            <a:off x="5577840" y="31089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Pan-regional from year 2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577840" y="33832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 proof, then SG and Jakarta, not single-city forever.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577840" y="38862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capital vehicle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577840" y="41605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Separate home setup money funds the buildings. KITA stays focused on brand, customers and service.</a:t>
            </a:r>
          </a:p>
        </p:txBody>
      </p:sp>
      <p:sp>
        <p:nvSpPr>
          <p:cNvPr id="34" name="Shape 32"/>
          <p:cNvSpPr/>
          <p:nvPr/>
        </p:nvSpPr>
        <p:spPr>
          <a:xfrm>
            <a:off x="457200" y="4572000"/>
            <a:ext cx="8229600" cy="32004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35" name="Text 33"/>
          <p:cNvSpPr/>
          <p:nvPr/>
        </p:nvSpPr>
        <p:spPr>
          <a:xfrm>
            <a:off x="640080" y="457200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6F0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not first to market. We are positioned for the post-WeWork capital reality.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REALITY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08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KL is the test market. Singapore is the premium market.</a:t>
            </a:r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8229600" cy="2377440"/>
        </p:xfrm>
        <a:graphic>
          <a:graphicData uri="http://schemas.openxmlformats.org/drawingml/2006/table">
            <a:tbl>
              <a:tblPr/>
              <a:tblGrid>
                <a:gridCol w="1554480"/>
                <a:gridCol w="3566160"/>
                <a:gridCol w="3108960"/>
              </a:tblGrid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Rules shape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6F0E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KITA strategy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4E3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Kuala Lumpur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Short-stay strata rules vary by local council. Serviced residence licensing exposure exists.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Launch city. Strata-permitted, serviced-residence-compliant buildings only. 3+ month leases.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Singapore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URA private minimum stay 90 days. HDB 6-month minimum tenancy. Master-lease structure required.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2. Long-stay private property. Pre-cleared building list before any deal.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Jakarta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Sub-lease structure and PMA status vary by building. Local counsel review per building.</a:t>
                      </a: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2-3. Master-lease in compliant buildings only. 6+ month contracts.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D8C3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 Chi Minh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Foreign tenant rules vary by visa and PIT category. Market structure thinner than SG/KL.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720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Deferred to year 3. Re-evaluate after Jakarta proof.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BF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7F0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457200" y="4343400"/>
            <a:ext cx="8229600" cy="502920"/>
          </a:xfrm>
          <a:prstGeom prst="rect">
            <a:avLst/>
          </a:prstGeom>
          <a:solidFill>
            <a:srgbClr val="0E2921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434340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Rental rules can break this business if ignored. KITA enters each city only when the legal setup is clear.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0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0" kern="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1645920" y="393192"/>
            <a:ext cx="22860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457200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500" kern="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680960" y="48006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 / 09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t>KITA makes money from rent, services and trusted demand.</a:t>
            </a:r>
          </a:p>
        </p:txBody>
      </p:sp>
      <p:sp>
        <p:nvSpPr>
          <p:cNvPr id="7" name="Text 5"/>
          <p:cNvSpPr/>
          <p:nvPr/>
        </p:nvSpPr>
        <p:spPr>
          <a:xfrm>
            <a:off x="548640" y="182880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4400" y="18288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rent bundle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0400" y="18288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room or studio revenue with service standard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2286000"/>
            <a:ext cx="5486400" cy="0"/>
          </a:xfrm>
          <a:prstGeom prst="line">
            <a:avLst/>
          </a:prstGeom>
          <a:noFill/>
          <a:ln w="5080">
            <a:solidFill>
              <a:srgbClr val="C9BFAE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548640" y="228600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14400" y="22860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Ancillary services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200400" y="22860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Cleaning, laundry, storage, airport pickup, move-in kits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2743200"/>
            <a:ext cx="5486400" cy="0"/>
          </a:xfrm>
          <a:prstGeom prst="line">
            <a:avLst/>
          </a:prstGeom>
          <a:noFill/>
          <a:ln w="5080">
            <a:solidFill>
              <a:srgbClr val="C9BFAE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548640" y="274320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14400" y="27432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packages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200400" y="27432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Relocation blocks and team housing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48640" y="3200400"/>
            <a:ext cx="5486400" cy="0"/>
          </a:xfrm>
          <a:prstGeom prst="line">
            <a:avLst/>
          </a:prstGeom>
          <a:noFill/>
          <a:ln w="5080">
            <a:solidFill>
              <a:srgbClr val="C9BFAE"/>
            </a:solidFill>
            <a:prstDash val="solid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548640" y="320040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14400" y="32004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fees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200400" y="32004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fee or revenue share with landlords and developers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48640" y="3657600"/>
            <a:ext cx="5486400" cy="0"/>
          </a:xfrm>
          <a:prstGeom prst="line">
            <a:avLst/>
          </a:prstGeom>
          <a:noFill/>
          <a:ln w="5080">
            <a:solidFill>
              <a:srgbClr val="C9BFAE"/>
            </a:solidFill>
            <a:prstDash val="solid"/>
          </a:ln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548640" y="365760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66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14400" y="36576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Marketplace later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200400" y="36576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6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Insurance, banking, telco, mobility and local perks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400800" y="1828800"/>
            <a:ext cx="2286000" cy="2286000"/>
          </a:xfrm>
          <a:prstGeom prst="rect">
            <a:avLst/>
          </a:prstGeom>
          <a:solidFill>
            <a:srgbClr val="E5EADF"/>
          </a:solidFill>
          <a:ln/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6583680" y="19659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4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principle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583680" y="2331720"/>
            <a:ext cx="320040" cy="0"/>
          </a:xfrm>
          <a:prstGeom prst="line">
            <a:avLst/>
          </a:prstGeom>
          <a:noFill/>
          <a:ln w="9525">
            <a:solidFill>
              <a:srgbClr val="B18A45"/>
            </a:solidFill>
            <a:prstDash val="solid"/>
          </a:ln>
        </p:spPr>
        <p:txBody>
          <a:bodyPr/>
          <a:p/>
        </p:txBody>
      </p:sp>
      <p:sp>
        <p:nvSpPr>
          <p:cNvPr id="29" name="Text 27"/>
          <p:cNvSpPr/>
          <p:nvPr/>
        </p:nvSpPr>
        <p:spPr>
          <a:xfrm>
            <a:off x="6583680" y="2468880"/>
            <a:ext cx="2011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Below hotels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Above informal rentals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720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Bundled trust, service and community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KITA - The flexible living network for Southeast Asia</dc:title>
  <dc:subject>PptxGenJS Presentation</dc:subject>
  <dc:creator>Ian Goh</dc:creator>
  <cp:lastModifiedBy>Ian Goh</cp:lastModifiedBy>
  <cp:revision>1</cp:revision>
  <dcterms:created xsi:type="dcterms:W3CDTF">2026-05-16T15:28:16Z</dcterms:created>
  <dcterms:modified xsi:type="dcterms:W3CDTF">2026-05-16T15:28:16Z</dcterms:modified>
</cp:coreProperties>
</file>